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0A68A-26A7-409D-A509-8C9B3E9D7F8A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EA0-099C-4B09-94DE-4462E0622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0A68A-26A7-409D-A509-8C9B3E9D7F8A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EA0-099C-4B09-94DE-4462E0622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0A68A-26A7-409D-A509-8C9B3E9D7F8A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EA0-099C-4B09-94DE-4462E0622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0A68A-26A7-409D-A509-8C9B3E9D7F8A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EA0-099C-4B09-94DE-4462E0622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0A68A-26A7-409D-A509-8C9B3E9D7F8A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EA0-099C-4B09-94DE-4462E0622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0A68A-26A7-409D-A509-8C9B3E9D7F8A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EA0-099C-4B09-94DE-4462E0622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0A68A-26A7-409D-A509-8C9B3E9D7F8A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EA0-099C-4B09-94DE-4462E0622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0A68A-26A7-409D-A509-8C9B3E9D7F8A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EA0-099C-4B09-94DE-4462E0622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0A68A-26A7-409D-A509-8C9B3E9D7F8A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EA0-099C-4B09-94DE-4462E0622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0A68A-26A7-409D-A509-8C9B3E9D7F8A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EA0-099C-4B09-94DE-4462E0622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0A68A-26A7-409D-A509-8C9B3E9D7F8A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EA0-099C-4B09-94DE-4462E0622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0A68A-26A7-409D-A509-8C9B3E9D7F8A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0EEA0-099C-4B09-94DE-4462E0622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2057399"/>
          </a:xfrm>
        </p:spPr>
        <p:txBody>
          <a:bodyPr/>
          <a:lstStyle/>
          <a:p>
            <a:r>
              <a:rPr lang="en-US" b="1" dirty="0"/>
              <a:t>Direct and Indirect Speech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Department of English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Kanya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Mahavidyalaya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Kharkhoda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Sonepat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Haryana</a:t>
            </a:r>
          </a:p>
          <a:p>
            <a:endParaRPr lang="en-US" dirty="0"/>
          </a:p>
        </p:txBody>
      </p:sp>
      <p:pic>
        <p:nvPicPr>
          <p:cNvPr id="4" name="Picture 3" descr="kanya-mahavidyalaya-girls-college-9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447800"/>
            <a:ext cx="190500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i="1" dirty="0"/>
              <a:t>Direct speech</a:t>
            </a:r>
            <a:r>
              <a:rPr lang="en-US" dirty="0"/>
              <a:t> is a report of the exact words used by a speaker or writer. The words spoken appear within inverted commas “......” and should be exactly word to word as spoken or written.</a:t>
            </a:r>
          </a:p>
          <a:p>
            <a:r>
              <a:rPr lang="en-US" dirty="0" err="1"/>
              <a:t>किसी</a:t>
            </a:r>
            <a:r>
              <a:rPr lang="en-US" dirty="0"/>
              <a:t> </a:t>
            </a:r>
            <a:r>
              <a:rPr lang="en-US" dirty="0" err="1"/>
              <a:t>द्वारा</a:t>
            </a:r>
            <a:r>
              <a:rPr lang="en-US" dirty="0"/>
              <a:t> </a:t>
            </a:r>
            <a:r>
              <a:rPr lang="en-US" dirty="0" err="1"/>
              <a:t>बोले</a:t>
            </a:r>
            <a:r>
              <a:rPr lang="en-US" dirty="0"/>
              <a:t> </a:t>
            </a:r>
            <a:r>
              <a:rPr lang="en-US" dirty="0" err="1"/>
              <a:t>गए</a:t>
            </a:r>
            <a:r>
              <a:rPr lang="en-US" dirty="0"/>
              <a:t> </a:t>
            </a:r>
            <a:r>
              <a:rPr lang="en-US" dirty="0" err="1"/>
              <a:t>वाक्य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ज्यों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त्यों</a:t>
            </a:r>
            <a:r>
              <a:rPr lang="en-US" dirty="0"/>
              <a:t> </a:t>
            </a:r>
            <a:r>
              <a:rPr lang="en-US" dirty="0" err="1"/>
              <a:t>लिख</a:t>
            </a:r>
            <a:r>
              <a:rPr lang="en-US" dirty="0"/>
              <a:t> </a:t>
            </a:r>
            <a:r>
              <a:rPr lang="en-US" dirty="0" err="1"/>
              <a:t>देना</a:t>
            </a:r>
            <a:r>
              <a:rPr lang="en-US" dirty="0"/>
              <a:t> </a:t>
            </a:r>
            <a:r>
              <a:rPr lang="en-US" dirty="0" err="1"/>
              <a:t>या</a:t>
            </a:r>
            <a:r>
              <a:rPr lang="en-US" dirty="0"/>
              <a:t> </a:t>
            </a:r>
            <a:r>
              <a:rPr lang="en-US" dirty="0" err="1"/>
              <a:t>बताना</a:t>
            </a:r>
            <a:r>
              <a:rPr lang="en-US" dirty="0"/>
              <a:t> </a:t>
            </a:r>
            <a:r>
              <a:rPr lang="en-US" dirty="0" err="1"/>
              <a:t>प्रत्यक्ष</a:t>
            </a:r>
            <a:r>
              <a:rPr lang="en-US" dirty="0"/>
              <a:t> </a:t>
            </a:r>
            <a:r>
              <a:rPr lang="en-US" dirty="0" err="1"/>
              <a:t>वाक्य</a:t>
            </a:r>
            <a:r>
              <a:rPr lang="en-US" dirty="0"/>
              <a:t> (</a:t>
            </a:r>
            <a:r>
              <a:rPr lang="en-US" dirty="0" err="1"/>
              <a:t>या</a:t>
            </a:r>
            <a:r>
              <a:rPr lang="en-US" dirty="0"/>
              <a:t> direct speech)  </a:t>
            </a:r>
            <a:r>
              <a:rPr lang="en-US" dirty="0" err="1"/>
              <a:t>कहलाता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 smtClean="0"/>
              <a:t>।</a:t>
            </a:r>
          </a:p>
          <a:p>
            <a:r>
              <a:rPr lang="en-US" dirty="0"/>
              <a:t>Example</a:t>
            </a:r>
          </a:p>
          <a:p>
            <a:r>
              <a:rPr lang="hi-IN" dirty="0"/>
              <a:t>अध्यापिका ने विद्यार्थियों से कहा, "तुम जा सकते हो।”</a:t>
            </a:r>
            <a:br>
              <a:rPr lang="hi-IN" dirty="0"/>
            </a:br>
            <a:endParaRPr lang="hi-IN" dirty="0"/>
          </a:p>
          <a:p>
            <a:r>
              <a:rPr lang="hi-IN" dirty="0"/>
              <a:t> </a:t>
            </a:r>
          </a:p>
          <a:p>
            <a:r>
              <a:rPr lang="en-US" dirty="0"/>
              <a:t>The teacher said to the students, “You can go.”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INDIRECT SPEECH DEFINITION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When we report what someone said in our own words, it is called </a:t>
            </a:r>
            <a:r>
              <a:rPr lang="en-US" b="1" dirty="0"/>
              <a:t>Indirect speech</a:t>
            </a:r>
            <a:r>
              <a:rPr lang="en-US" dirty="0"/>
              <a:t>. We do not use inverted commas, do not write the exact words as spoken or written by someone.</a:t>
            </a:r>
          </a:p>
          <a:p>
            <a:r>
              <a:rPr lang="hi-IN" dirty="0"/>
              <a:t>किसी द्वारा बोले गए शब्दों को अपने शब्दों में कहना परोक्ष वाक्य (या </a:t>
            </a:r>
            <a:r>
              <a:rPr lang="en-US" dirty="0"/>
              <a:t>indirect speech) </a:t>
            </a:r>
            <a:r>
              <a:rPr lang="hi-IN" dirty="0"/>
              <a:t>कहलाता है।</a:t>
            </a:r>
            <a:br>
              <a:rPr lang="hi-IN" dirty="0"/>
            </a:br>
            <a:endParaRPr lang="hi-IN" dirty="0"/>
          </a:p>
          <a:p>
            <a:pPr>
              <a:buNone/>
            </a:pPr>
            <a:r>
              <a:rPr lang="hi-IN" dirty="0"/>
              <a:t> </a:t>
            </a:r>
          </a:p>
          <a:p>
            <a:r>
              <a:rPr lang="en-US" dirty="0"/>
              <a:t>Generally, the tense changes when we convert direct speech into indirect speech.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r>
              <a:rPr lang="hi-IN" dirty="0"/>
              <a:t>अध्यापिका ने विद्यार्थियों से कहा कि वे जा सकते थे।</a:t>
            </a:r>
            <a:br>
              <a:rPr lang="hi-IN" dirty="0"/>
            </a:br>
            <a:endParaRPr lang="hi-IN" dirty="0"/>
          </a:p>
          <a:p>
            <a:pPr>
              <a:buNone/>
            </a:pPr>
            <a:r>
              <a:rPr lang="hi-IN" dirty="0"/>
              <a:t> </a:t>
            </a:r>
          </a:p>
          <a:p>
            <a:r>
              <a:rPr lang="en-US" dirty="0"/>
              <a:t>The teacher said to the students that they could go.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PARTS OF DIRECT AND INDIRECT SPEECH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/>
              <a:t>Both </a:t>
            </a:r>
            <a:r>
              <a:rPr lang="en-US" b="1" dirty="0"/>
              <a:t>direct and indirect speech </a:t>
            </a:r>
            <a:r>
              <a:rPr lang="en-US" dirty="0"/>
              <a:t>have </a:t>
            </a:r>
            <a:r>
              <a:rPr lang="en-US" b="1" dirty="0"/>
              <a:t>two parts </a:t>
            </a:r>
            <a:r>
              <a:rPr lang="en-US" dirty="0"/>
              <a:t>which are complete sentences in themselves. They are -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r>
              <a:rPr lang="en-US" b="1" dirty="0"/>
              <a:t>Reported verb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r>
              <a:rPr lang="en-US" b="1" dirty="0"/>
              <a:t> Reported speech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r>
              <a:rPr lang="hi-IN" dirty="0"/>
              <a:t>प्रत्यक्ष / परोक्ष वाक्यों के दो भाग होते हैं जो की अपने में सम्पूर्ण वाक्य हैं।</a:t>
            </a:r>
            <a:br>
              <a:rPr lang="hi-IN" dirty="0"/>
            </a:br>
            <a:endParaRPr lang="en-US" dirty="0" smtClean="0"/>
          </a:p>
          <a:p>
            <a:pPr>
              <a:buNone/>
            </a:pPr>
            <a:r>
              <a:rPr lang="hi-IN" b="1" dirty="0" smtClean="0"/>
              <a:t>1</a:t>
            </a:r>
            <a:r>
              <a:rPr lang="hi-IN" b="1" dirty="0"/>
              <a:t>. </a:t>
            </a:r>
            <a:r>
              <a:rPr lang="en-US" b="1" dirty="0"/>
              <a:t>Reporting verb </a:t>
            </a:r>
            <a:r>
              <a:rPr lang="en-US" dirty="0"/>
              <a:t>– Who said to whom.</a:t>
            </a:r>
            <a:br>
              <a:rPr lang="en-US" dirty="0"/>
            </a:br>
            <a:endParaRPr lang="en-US" dirty="0"/>
          </a:p>
          <a:p>
            <a:r>
              <a:rPr lang="hi-IN" dirty="0"/>
              <a:t>पहला भाग यह बताता है कि किस व्यक्ति ने किस व्यक्ति से बात कही।</a:t>
            </a:r>
          </a:p>
          <a:p>
            <a:r>
              <a:rPr lang="hi-IN" dirty="0"/>
              <a:t> </a:t>
            </a:r>
          </a:p>
          <a:p>
            <a:r>
              <a:rPr lang="hi-IN" u="sng" dirty="0"/>
              <a:t>अध्यापिका ने विद्यार्थियों से कहा</a:t>
            </a:r>
            <a:r>
              <a:rPr lang="hi-IN" dirty="0"/>
              <a:t>,"तुम जा सकते हो।”</a:t>
            </a:r>
            <a:br>
              <a:rPr lang="hi-IN" dirty="0"/>
            </a:br>
            <a:endParaRPr lang="hi-IN" dirty="0"/>
          </a:p>
          <a:p>
            <a:r>
              <a:rPr lang="en-US" u="sng" dirty="0"/>
              <a:t>The teacher said to the students</a:t>
            </a:r>
            <a:r>
              <a:rPr lang="en-US" dirty="0"/>
              <a:t>, “You can go.”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2. Reported speech </a:t>
            </a:r>
            <a:r>
              <a:rPr lang="en-US" dirty="0" smtClean="0"/>
              <a:t>–The exact words spoken, put within inverted commas “_______”.</a:t>
            </a:r>
            <a:br>
              <a:rPr lang="en-US" dirty="0" smtClean="0"/>
            </a:br>
            <a:endParaRPr lang="en-US" dirty="0" smtClean="0"/>
          </a:p>
          <a:p>
            <a:r>
              <a:rPr lang="hi-IN" dirty="0" smtClean="0"/>
              <a:t>दुसरे भाग में कही गई बात बताई जाती है जो प्रत्यक्ष वाक्य में “_____''  में आती है।</a:t>
            </a:r>
            <a:br>
              <a:rPr lang="hi-IN" dirty="0" smtClean="0"/>
            </a:br>
            <a:endParaRPr lang="hi-IN" dirty="0" smtClean="0"/>
          </a:p>
          <a:p>
            <a:pPr>
              <a:buNone/>
            </a:pPr>
            <a:r>
              <a:rPr lang="hi-IN" dirty="0" smtClean="0"/>
              <a:t> </a:t>
            </a:r>
          </a:p>
          <a:p>
            <a:r>
              <a:rPr lang="hi-IN" dirty="0" smtClean="0"/>
              <a:t>अध्यापिका ने विद्यार्थियों से कहा</a:t>
            </a:r>
            <a:r>
              <a:rPr lang="hi-IN" u="sng" dirty="0" smtClean="0"/>
              <a:t>,"तुम जा सकते हो।”</a:t>
            </a:r>
            <a:r>
              <a:rPr lang="hi-IN" dirty="0" smtClean="0"/>
              <a:t/>
            </a:r>
            <a:br>
              <a:rPr lang="hi-IN" dirty="0" smtClean="0"/>
            </a:br>
            <a:endParaRPr lang="hi-IN" dirty="0" smtClean="0"/>
          </a:p>
          <a:p>
            <a:r>
              <a:rPr lang="en-US" dirty="0" smtClean="0"/>
              <a:t>The teacher said to the students, </a:t>
            </a:r>
            <a:r>
              <a:rPr lang="en-US" u="sng" dirty="0" smtClean="0"/>
              <a:t>“You can go.”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Rules</a:t>
            </a:r>
            <a:r>
              <a:rPr lang="en-US" dirty="0"/>
              <a:t> for changing the </a:t>
            </a:r>
            <a:r>
              <a:rPr lang="en-US" b="1" dirty="0"/>
              <a:t>pronoun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Rule 1</a:t>
            </a:r>
            <a:r>
              <a:rPr lang="en-US" dirty="0"/>
              <a:t>: When the pronoun in Reporting speech is in </a:t>
            </a:r>
            <a:r>
              <a:rPr lang="en-US" b="1" dirty="0"/>
              <a:t>first person</a:t>
            </a:r>
            <a:r>
              <a:rPr lang="en-US" dirty="0"/>
              <a:t>, it changes according to the </a:t>
            </a:r>
            <a:r>
              <a:rPr lang="en-US" b="1" dirty="0"/>
              <a:t>subject</a:t>
            </a:r>
            <a:r>
              <a:rPr lang="en-US" dirty="0"/>
              <a:t> of the Reporting verb.</a:t>
            </a:r>
            <a:br>
              <a:rPr lang="en-US" dirty="0"/>
            </a:br>
            <a:r>
              <a:rPr lang="en-US" dirty="0"/>
              <a:t>Let us see an example-</a:t>
            </a:r>
            <a:br>
              <a:rPr lang="en-US" dirty="0"/>
            </a:b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 err="1"/>
              <a:t>राम</a:t>
            </a:r>
            <a:r>
              <a:rPr lang="en-US" dirty="0"/>
              <a:t> </a:t>
            </a:r>
            <a:r>
              <a:rPr lang="en-US" dirty="0" err="1"/>
              <a:t>ने</a:t>
            </a:r>
            <a:r>
              <a:rPr lang="en-US" dirty="0"/>
              <a:t> </a:t>
            </a:r>
            <a:r>
              <a:rPr lang="en-US" dirty="0" err="1"/>
              <a:t>मुझे</a:t>
            </a:r>
            <a:r>
              <a:rPr lang="en-US" dirty="0"/>
              <a:t> </a:t>
            </a:r>
            <a:r>
              <a:rPr lang="en-US" dirty="0" err="1"/>
              <a:t>कहा</a:t>
            </a:r>
            <a:r>
              <a:rPr lang="en-US" dirty="0"/>
              <a:t>, “</a:t>
            </a:r>
            <a:r>
              <a:rPr lang="en-US" dirty="0" err="1"/>
              <a:t>मैं</a:t>
            </a:r>
            <a:r>
              <a:rPr lang="en-US" dirty="0"/>
              <a:t> </a:t>
            </a:r>
            <a:r>
              <a:rPr lang="en-US" dirty="0" err="1"/>
              <a:t>जा</a:t>
            </a:r>
            <a:r>
              <a:rPr lang="en-US" dirty="0"/>
              <a:t> </a:t>
            </a:r>
            <a:r>
              <a:rPr lang="en-US" dirty="0" err="1"/>
              <a:t>रहा</a:t>
            </a:r>
            <a:r>
              <a:rPr lang="en-US" dirty="0"/>
              <a:t> </a:t>
            </a:r>
            <a:r>
              <a:rPr lang="en-US" dirty="0" err="1"/>
              <a:t>हूँ</a:t>
            </a:r>
            <a:r>
              <a:rPr lang="en-US" dirty="0"/>
              <a:t>।”</a:t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राम</a:t>
            </a:r>
            <a:r>
              <a:rPr lang="en-US" dirty="0"/>
              <a:t> </a:t>
            </a:r>
            <a:r>
              <a:rPr lang="en-US" dirty="0" err="1"/>
              <a:t>ने</a:t>
            </a:r>
            <a:r>
              <a:rPr lang="en-US" dirty="0"/>
              <a:t> </a:t>
            </a:r>
            <a:r>
              <a:rPr lang="en-US" dirty="0" err="1"/>
              <a:t>मुझे</a:t>
            </a:r>
            <a:r>
              <a:rPr lang="en-US" dirty="0"/>
              <a:t> </a:t>
            </a:r>
            <a:r>
              <a:rPr lang="en-US" dirty="0" err="1"/>
              <a:t>कहा</a:t>
            </a:r>
            <a:r>
              <a:rPr lang="en-US" dirty="0"/>
              <a:t> </a:t>
            </a:r>
            <a:r>
              <a:rPr lang="en-US" dirty="0" err="1"/>
              <a:t>कि</a:t>
            </a:r>
            <a:r>
              <a:rPr lang="en-US" dirty="0"/>
              <a:t> </a:t>
            </a:r>
            <a:r>
              <a:rPr lang="en-US" dirty="0" err="1"/>
              <a:t>वो</a:t>
            </a:r>
            <a:r>
              <a:rPr lang="en-US" dirty="0"/>
              <a:t> </a:t>
            </a:r>
            <a:r>
              <a:rPr lang="en-US" dirty="0" err="1"/>
              <a:t>जा</a:t>
            </a:r>
            <a:r>
              <a:rPr lang="en-US" dirty="0"/>
              <a:t> </a:t>
            </a:r>
            <a:r>
              <a:rPr lang="en-US" dirty="0" err="1"/>
              <a:t>रहा</a:t>
            </a:r>
            <a:r>
              <a:rPr lang="en-US" dirty="0"/>
              <a:t> </a:t>
            </a:r>
            <a:r>
              <a:rPr lang="en-US" dirty="0" err="1"/>
              <a:t>था</a:t>
            </a:r>
            <a:r>
              <a:rPr lang="en-US" dirty="0"/>
              <a:t>।</a:t>
            </a:r>
            <a:br>
              <a:rPr lang="en-US" dirty="0"/>
            </a:br>
            <a:endParaRPr lang="en-US" dirty="0"/>
          </a:p>
          <a:p>
            <a:r>
              <a:rPr lang="en-US" u="sng" dirty="0"/>
              <a:t>Ram</a:t>
            </a:r>
            <a:r>
              <a:rPr lang="en-US" dirty="0"/>
              <a:t> said to me, “</a:t>
            </a:r>
            <a:r>
              <a:rPr lang="en-US" u="sng" dirty="0"/>
              <a:t>I</a:t>
            </a:r>
            <a:r>
              <a:rPr lang="en-US" dirty="0"/>
              <a:t> am going.”</a:t>
            </a:r>
            <a:br>
              <a:rPr lang="en-US" dirty="0"/>
            </a:br>
            <a:endParaRPr lang="en-US" dirty="0"/>
          </a:p>
          <a:p>
            <a:r>
              <a:rPr lang="en-US" u="sng" dirty="0"/>
              <a:t>Ram</a:t>
            </a:r>
            <a:r>
              <a:rPr lang="en-US" dirty="0"/>
              <a:t> said to me that </a:t>
            </a:r>
            <a:r>
              <a:rPr lang="en-US" u="sng" dirty="0"/>
              <a:t>he</a:t>
            </a:r>
            <a:r>
              <a:rPr lang="en-US" dirty="0"/>
              <a:t> was going.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‘I’ (first person singular) in direct speech becomes ‘you’ (second person) in indirect speech as the subject of reported verb ‘you’ is also a second person pronoun.</a:t>
            </a:r>
          </a:p>
          <a:p>
            <a:r>
              <a:rPr lang="en-US" dirty="0"/>
              <a:t>Let us see another example-</a:t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उनहोंने</a:t>
            </a:r>
            <a:r>
              <a:rPr lang="en-US" dirty="0"/>
              <a:t> </a:t>
            </a:r>
            <a:r>
              <a:rPr lang="en-US" dirty="0" err="1"/>
              <a:t>मुझे</a:t>
            </a:r>
            <a:r>
              <a:rPr lang="en-US" dirty="0"/>
              <a:t> </a:t>
            </a:r>
            <a:r>
              <a:rPr lang="en-US" dirty="0" err="1"/>
              <a:t>कहा</a:t>
            </a:r>
            <a:r>
              <a:rPr lang="en-US" dirty="0"/>
              <a:t>, "</a:t>
            </a:r>
            <a:r>
              <a:rPr lang="en-US" dirty="0" err="1"/>
              <a:t>हम</a:t>
            </a:r>
            <a:r>
              <a:rPr lang="en-US" dirty="0"/>
              <a:t> </a:t>
            </a:r>
            <a:r>
              <a:rPr lang="en-US" dirty="0" err="1"/>
              <a:t>खेल</a:t>
            </a:r>
            <a:r>
              <a:rPr lang="en-US" dirty="0"/>
              <a:t> </a:t>
            </a:r>
            <a:r>
              <a:rPr lang="en-US" dirty="0" err="1"/>
              <a:t>रहे</a:t>
            </a:r>
            <a:r>
              <a:rPr lang="en-US" dirty="0"/>
              <a:t> </a:t>
            </a:r>
            <a:r>
              <a:rPr lang="en-US" dirty="0" err="1"/>
              <a:t>हैं</a:t>
            </a:r>
            <a:r>
              <a:rPr lang="en-US" dirty="0"/>
              <a:t>।"</a:t>
            </a:r>
          </a:p>
          <a:p>
            <a:r>
              <a:rPr lang="en-US" dirty="0" err="1"/>
              <a:t>उनहोंने</a:t>
            </a:r>
            <a:r>
              <a:rPr lang="en-US" dirty="0"/>
              <a:t> </a:t>
            </a:r>
            <a:r>
              <a:rPr lang="en-US" dirty="0" err="1"/>
              <a:t>मुझे</a:t>
            </a:r>
            <a:r>
              <a:rPr lang="en-US" dirty="0"/>
              <a:t> </a:t>
            </a:r>
            <a:r>
              <a:rPr lang="en-US" dirty="0" err="1"/>
              <a:t>कहा</a:t>
            </a:r>
            <a:r>
              <a:rPr lang="en-US" dirty="0"/>
              <a:t> </a:t>
            </a:r>
            <a:r>
              <a:rPr lang="en-US" dirty="0" err="1"/>
              <a:t>कि</a:t>
            </a:r>
            <a:r>
              <a:rPr lang="en-US" dirty="0"/>
              <a:t> </a:t>
            </a:r>
            <a:r>
              <a:rPr lang="en-US" dirty="0" err="1"/>
              <a:t>वे</a:t>
            </a:r>
            <a:r>
              <a:rPr lang="en-US" dirty="0"/>
              <a:t> </a:t>
            </a:r>
            <a:r>
              <a:rPr lang="en-US" dirty="0" err="1"/>
              <a:t>खेल</a:t>
            </a:r>
            <a:r>
              <a:rPr lang="en-US" dirty="0"/>
              <a:t> </a:t>
            </a:r>
            <a:r>
              <a:rPr lang="en-US" dirty="0" err="1"/>
              <a:t>रहे</a:t>
            </a:r>
            <a:r>
              <a:rPr lang="en-US" dirty="0"/>
              <a:t> </a:t>
            </a:r>
            <a:r>
              <a:rPr lang="en-US" dirty="0" err="1"/>
              <a:t>थे</a:t>
            </a:r>
            <a:r>
              <a:rPr lang="en-US" dirty="0"/>
              <a:t>।</a:t>
            </a:r>
            <a:br>
              <a:rPr lang="en-US" dirty="0"/>
            </a:br>
            <a:endParaRPr lang="en-US" dirty="0"/>
          </a:p>
          <a:p>
            <a:r>
              <a:rPr lang="en-US" u="sng" dirty="0"/>
              <a:t>They</a:t>
            </a:r>
            <a:r>
              <a:rPr lang="en-US" dirty="0"/>
              <a:t> said to me, “</a:t>
            </a:r>
            <a:r>
              <a:rPr lang="en-US" u="sng" dirty="0"/>
              <a:t>We</a:t>
            </a:r>
            <a:r>
              <a:rPr lang="en-US" dirty="0"/>
              <a:t> are playing.”</a:t>
            </a:r>
            <a:br>
              <a:rPr lang="en-US" dirty="0"/>
            </a:br>
            <a:endParaRPr lang="en-US" dirty="0"/>
          </a:p>
          <a:p>
            <a:r>
              <a:rPr lang="en-US" u="sng" dirty="0"/>
              <a:t>They</a:t>
            </a:r>
            <a:r>
              <a:rPr lang="en-US" dirty="0"/>
              <a:t> said to me that </a:t>
            </a:r>
            <a:r>
              <a:rPr lang="en-US" u="sng" dirty="0"/>
              <a:t>they</a:t>
            </a:r>
            <a:r>
              <a:rPr lang="en-US" dirty="0"/>
              <a:t> were playing.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Rule 2:</a:t>
            </a:r>
            <a:r>
              <a:rPr lang="en-US" dirty="0"/>
              <a:t> When the pronoun in Reporting speech is in </a:t>
            </a:r>
            <a:r>
              <a:rPr lang="en-US" b="1" dirty="0"/>
              <a:t>second person</a:t>
            </a:r>
            <a:r>
              <a:rPr lang="en-US" dirty="0"/>
              <a:t>, it changes according to the </a:t>
            </a:r>
            <a:r>
              <a:rPr lang="en-US" b="1" dirty="0"/>
              <a:t>object</a:t>
            </a:r>
            <a:r>
              <a:rPr lang="en-US" dirty="0"/>
              <a:t> of the Reporting verb.</a:t>
            </a:r>
            <a:br>
              <a:rPr lang="en-US" dirty="0"/>
            </a:br>
            <a:endParaRPr lang="en-US" dirty="0"/>
          </a:p>
          <a:p>
            <a:r>
              <a:rPr lang="en-US" dirty="0"/>
              <a:t>Let us see an example-</a:t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मैंने</a:t>
            </a:r>
            <a:r>
              <a:rPr lang="en-US" dirty="0"/>
              <a:t> </a:t>
            </a:r>
            <a:r>
              <a:rPr lang="en-US" dirty="0" err="1"/>
              <a:t>राम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कहा</a:t>
            </a:r>
            <a:r>
              <a:rPr lang="en-US" dirty="0"/>
              <a:t> ,"</a:t>
            </a:r>
            <a:r>
              <a:rPr lang="en-US" dirty="0" err="1"/>
              <a:t>तुम</a:t>
            </a:r>
            <a:r>
              <a:rPr lang="en-US" dirty="0"/>
              <a:t> </a:t>
            </a:r>
            <a:r>
              <a:rPr lang="en-US" dirty="0" err="1"/>
              <a:t>नालायक</a:t>
            </a:r>
            <a:r>
              <a:rPr lang="en-US" dirty="0"/>
              <a:t> </a:t>
            </a:r>
            <a:r>
              <a:rPr lang="en-US" dirty="0" err="1"/>
              <a:t>हो</a:t>
            </a:r>
            <a:r>
              <a:rPr lang="en-US" dirty="0"/>
              <a:t>।"</a:t>
            </a:r>
          </a:p>
          <a:p>
            <a:r>
              <a:rPr lang="en-US" dirty="0" err="1"/>
              <a:t>मैंने</a:t>
            </a:r>
            <a:r>
              <a:rPr lang="en-US" dirty="0"/>
              <a:t> </a:t>
            </a:r>
            <a:r>
              <a:rPr lang="en-US" dirty="0" err="1"/>
              <a:t>राम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कहा</a:t>
            </a:r>
            <a:r>
              <a:rPr lang="en-US" dirty="0"/>
              <a:t> </a:t>
            </a:r>
            <a:r>
              <a:rPr lang="en-US" dirty="0" err="1"/>
              <a:t>कि</a:t>
            </a:r>
            <a:r>
              <a:rPr lang="en-US" dirty="0"/>
              <a:t> </a:t>
            </a:r>
            <a:r>
              <a:rPr lang="en-US" dirty="0" err="1"/>
              <a:t>वो</a:t>
            </a:r>
            <a:r>
              <a:rPr lang="en-US" dirty="0"/>
              <a:t> </a:t>
            </a:r>
            <a:r>
              <a:rPr lang="en-US" dirty="0" err="1"/>
              <a:t>नालायक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</a:t>
            </a:r>
          </a:p>
          <a:p>
            <a:r>
              <a:rPr lang="en-US" dirty="0"/>
              <a:t>I said to </a:t>
            </a:r>
            <a:r>
              <a:rPr lang="en-US" u="sng" dirty="0"/>
              <a:t>Ram</a:t>
            </a:r>
            <a:r>
              <a:rPr lang="en-US" dirty="0"/>
              <a:t>, “</a:t>
            </a:r>
            <a:r>
              <a:rPr lang="en-US" u="sng" dirty="0"/>
              <a:t>You </a:t>
            </a:r>
            <a:r>
              <a:rPr lang="en-US" dirty="0"/>
              <a:t>are unworthy.”</a:t>
            </a:r>
            <a:br>
              <a:rPr lang="en-US" dirty="0"/>
            </a:br>
            <a:endParaRPr lang="en-US" dirty="0"/>
          </a:p>
          <a:p>
            <a:r>
              <a:rPr lang="en-US" dirty="0"/>
              <a:t>I said to </a:t>
            </a:r>
            <a:r>
              <a:rPr lang="en-US" u="sng" dirty="0"/>
              <a:t>Ram</a:t>
            </a:r>
            <a:r>
              <a:rPr lang="en-US" dirty="0"/>
              <a:t> that </a:t>
            </a:r>
            <a:r>
              <a:rPr lang="en-US" u="sng" dirty="0"/>
              <a:t>he</a:t>
            </a:r>
            <a:r>
              <a:rPr lang="en-US" dirty="0"/>
              <a:t> was unworthy.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Rule 3</a:t>
            </a:r>
            <a:r>
              <a:rPr lang="en-US" dirty="0"/>
              <a:t>: When the pronoun in Reporting speech is in </a:t>
            </a:r>
            <a:r>
              <a:rPr lang="en-US" b="1" dirty="0"/>
              <a:t>third person</a:t>
            </a:r>
            <a:r>
              <a:rPr lang="en-US" dirty="0"/>
              <a:t>, it will remain unchanged in the Reporting verb.</a:t>
            </a:r>
            <a:br>
              <a:rPr lang="en-US" dirty="0"/>
            </a:br>
            <a:endParaRPr lang="en-US" dirty="0"/>
          </a:p>
          <a:p>
            <a:r>
              <a:rPr lang="en-US" dirty="0"/>
              <a:t>Let us see an example-</a:t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मैंने</a:t>
            </a:r>
            <a:r>
              <a:rPr lang="en-US" dirty="0"/>
              <a:t> </a:t>
            </a:r>
            <a:r>
              <a:rPr lang="en-US" dirty="0" err="1"/>
              <a:t>उसे</a:t>
            </a:r>
            <a:r>
              <a:rPr lang="en-US" dirty="0"/>
              <a:t> </a:t>
            </a:r>
            <a:r>
              <a:rPr lang="en-US" dirty="0" err="1"/>
              <a:t>कहा,"राम</a:t>
            </a:r>
            <a:r>
              <a:rPr lang="en-US" dirty="0"/>
              <a:t> </a:t>
            </a:r>
            <a:r>
              <a:rPr lang="en-US" dirty="0" err="1"/>
              <a:t>मूर्ख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।"</a:t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मैंने</a:t>
            </a:r>
            <a:r>
              <a:rPr lang="en-US" dirty="0"/>
              <a:t> </a:t>
            </a:r>
            <a:r>
              <a:rPr lang="en-US" dirty="0" err="1"/>
              <a:t>उसे</a:t>
            </a:r>
            <a:r>
              <a:rPr lang="en-US" dirty="0"/>
              <a:t> </a:t>
            </a:r>
            <a:r>
              <a:rPr lang="en-US" dirty="0" err="1"/>
              <a:t>कहा</a:t>
            </a:r>
            <a:r>
              <a:rPr lang="en-US" dirty="0"/>
              <a:t> </a:t>
            </a:r>
            <a:r>
              <a:rPr lang="en-US" dirty="0" err="1"/>
              <a:t>कि</a:t>
            </a:r>
            <a:r>
              <a:rPr lang="en-US" dirty="0"/>
              <a:t> </a:t>
            </a:r>
            <a:r>
              <a:rPr lang="en-US" dirty="0" err="1"/>
              <a:t>राम</a:t>
            </a:r>
            <a:r>
              <a:rPr lang="en-US" dirty="0"/>
              <a:t> </a:t>
            </a:r>
            <a:r>
              <a:rPr lang="en-US" dirty="0" err="1"/>
              <a:t>मूर्ख</a:t>
            </a:r>
            <a:r>
              <a:rPr lang="en-US" dirty="0"/>
              <a:t> </a:t>
            </a:r>
            <a:r>
              <a:rPr lang="en-US" dirty="0" err="1"/>
              <a:t>था</a:t>
            </a:r>
            <a:r>
              <a:rPr lang="en-US" dirty="0"/>
              <a:t>।</a:t>
            </a:r>
            <a:br>
              <a:rPr lang="en-US" dirty="0"/>
            </a:br>
            <a:endParaRPr lang="en-US" dirty="0"/>
          </a:p>
          <a:p>
            <a:r>
              <a:rPr lang="en-US" dirty="0"/>
              <a:t>I said to him, “</a:t>
            </a:r>
            <a:r>
              <a:rPr lang="en-US" u="sng" dirty="0"/>
              <a:t>Ram</a:t>
            </a:r>
            <a:r>
              <a:rPr lang="en-US" dirty="0"/>
              <a:t> is a fool.”</a:t>
            </a:r>
            <a:br>
              <a:rPr lang="en-US" dirty="0"/>
            </a:br>
            <a:endParaRPr lang="en-US" dirty="0"/>
          </a:p>
          <a:p>
            <a:r>
              <a:rPr lang="en-US" dirty="0"/>
              <a:t>I said to him that </a:t>
            </a:r>
            <a:r>
              <a:rPr lang="en-US" u="sng" dirty="0"/>
              <a:t>Ram</a:t>
            </a:r>
            <a:r>
              <a:rPr lang="en-US" dirty="0"/>
              <a:t> was a fool.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Rules</a:t>
            </a:r>
            <a:r>
              <a:rPr lang="en-US" dirty="0"/>
              <a:t> for changing the </a:t>
            </a:r>
            <a:r>
              <a:rPr lang="en-US" b="1" dirty="0"/>
              <a:t>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Rule 1: If there is </a:t>
            </a:r>
            <a:r>
              <a:rPr lang="en-US" b="1" dirty="0"/>
              <a:t>Present or Future tense </a:t>
            </a:r>
            <a:r>
              <a:rPr lang="en-US" dirty="0"/>
              <a:t>in the direct speech, then tense of indirect speech will not change.</a:t>
            </a:r>
            <a:br>
              <a:rPr lang="en-US" dirty="0"/>
            </a:br>
            <a:endParaRPr lang="en-US" dirty="0"/>
          </a:p>
          <a:p>
            <a:r>
              <a:rPr lang="hi-IN" b="1" dirty="0"/>
              <a:t>अगर प्रत्यक्ष वाक्य  में वर्तमान काल या भविष्य काल हो तो परोक्ष वाक्य  का काल नहीं बदलेगा।</a:t>
            </a:r>
            <a:r>
              <a:rPr lang="hi-IN" dirty="0"/>
              <a:t/>
            </a:r>
            <a:br>
              <a:rPr lang="hi-IN" dirty="0"/>
            </a:br>
            <a:endParaRPr lang="hi-IN" dirty="0"/>
          </a:p>
          <a:p>
            <a:r>
              <a:rPr lang="en-US" b="1" dirty="0"/>
              <a:t>Example of present tense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hi-IN" b="1" dirty="0"/>
              <a:t>वह मुझे कहता है</a:t>
            </a:r>
            <a:r>
              <a:rPr lang="hi-IN" dirty="0"/>
              <a:t>,</a:t>
            </a:r>
            <a:r>
              <a:rPr lang="hi-IN" b="1" dirty="0"/>
              <a:t> "तुम समझदार हो।</a:t>
            </a:r>
            <a:r>
              <a:rPr lang="hi-IN" dirty="0"/>
              <a:t>”</a:t>
            </a:r>
            <a:br>
              <a:rPr lang="hi-IN" dirty="0"/>
            </a:br>
            <a:endParaRPr lang="hi-IN" dirty="0"/>
          </a:p>
          <a:p>
            <a:r>
              <a:rPr lang="hi-IN" b="1" dirty="0"/>
              <a:t>वह मुझे कहता है कि मैं समझदार हूँ।</a:t>
            </a:r>
            <a:r>
              <a:rPr lang="hi-IN" dirty="0"/>
              <a:t/>
            </a:r>
            <a:br>
              <a:rPr lang="hi-IN" dirty="0"/>
            </a:br>
            <a:endParaRPr lang="hi-IN" dirty="0"/>
          </a:p>
          <a:p>
            <a:r>
              <a:rPr lang="en-US" dirty="0"/>
              <a:t>He says to me, “You are wise.”</a:t>
            </a:r>
            <a:br>
              <a:rPr lang="en-US" dirty="0"/>
            </a:br>
            <a:endParaRPr lang="en-US" dirty="0"/>
          </a:p>
          <a:p>
            <a:r>
              <a:rPr lang="en-US" dirty="0"/>
              <a:t>He says to me that I am wise.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Rule 2: If there is </a:t>
            </a:r>
            <a:r>
              <a:rPr lang="en-US" b="1" dirty="0"/>
              <a:t>Past tense </a:t>
            </a:r>
            <a:r>
              <a:rPr lang="en-US" dirty="0"/>
              <a:t>in the direct speech, then tense of indirect speech change as mentioned below.</a:t>
            </a:r>
            <a:br>
              <a:rPr lang="en-US" dirty="0"/>
            </a:br>
            <a:endParaRPr lang="en-US" dirty="0"/>
          </a:p>
          <a:p>
            <a:r>
              <a:rPr lang="hi-IN" b="1" dirty="0"/>
              <a:t>अगर प्रत्यक्ष वाक्य  में भूत काल है</a:t>
            </a:r>
            <a:r>
              <a:rPr lang="hi-IN" dirty="0"/>
              <a:t>,</a:t>
            </a:r>
            <a:r>
              <a:rPr lang="hi-IN" b="1" dirty="0"/>
              <a:t> तो परोक्ष वाक्य  में काल इस  प्रकार से</a:t>
            </a:r>
            <a:r>
              <a:rPr lang="hi-IN" dirty="0"/>
              <a:t>  </a:t>
            </a:r>
            <a:r>
              <a:rPr lang="hi-IN" b="1" dirty="0"/>
              <a:t>बदलेगा।</a:t>
            </a:r>
            <a:endParaRPr lang="hi-IN" dirty="0"/>
          </a:p>
          <a:p>
            <a:r>
              <a:rPr lang="hi-IN" dirty="0"/>
              <a:t> </a:t>
            </a:r>
          </a:p>
          <a:p>
            <a:r>
              <a:rPr lang="en-US" b="1" dirty="0" smtClean="0"/>
              <a:t>Direct </a:t>
            </a:r>
            <a:r>
              <a:rPr lang="en-US" b="1" dirty="0" err="1" smtClean="0"/>
              <a:t>speechIndirect</a:t>
            </a:r>
            <a:r>
              <a:rPr lang="en-US" b="1" dirty="0" smtClean="0"/>
              <a:t> speech</a:t>
            </a:r>
            <a:endParaRPr lang="en-US" dirty="0" smtClean="0"/>
          </a:p>
          <a:p>
            <a:r>
              <a:rPr lang="en-US" dirty="0" smtClean="0"/>
              <a:t>Past indefinite-Past perfect</a:t>
            </a:r>
          </a:p>
          <a:p>
            <a:r>
              <a:rPr lang="en-US" dirty="0" smtClean="0"/>
              <a:t>Past continuous-Past perfect continuous</a:t>
            </a:r>
          </a:p>
          <a:p>
            <a:r>
              <a:rPr lang="en-US" dirty="0" smtClean="0"/>
              <a:t>Past perfect-Past perfect</a:t>
            </a:r>
          </a:p>
          <a:p>
            <a:r>
              <a:rPr lang="en-US" dirty="0" smtClean="0"/>
              <a:t>Past perfect continuous-Past perfect continuous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Rules</a:t>
            </a:r>
            <a:r>
              <a:rPr lang="en-US" dirty="0"/>
              <a:t> for changing the </a:t>
            </a:r>
            <a:r>
              <a:rPr lang="en-US" b="1" dirty="0"/>
              <a:t>Auxiliary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Direct </a:t>
            </a:r>
            <a:r>
              <a:rPr lang="en-US" b="1" dirty="0" err="1" smtClean="0"/>
              <a:t>speechIndirect</a:t>
            </a:r>
            <a:r>
              <a:rPr lang="en-US" b="1" dirty="0" smtClean="0"/>
              <a:t> speech</a:t>
            </a:r>
            <a:endParaRPr lang="en-US" dirty="0" smtClean="0"/>
          </a:p>
          <a:p>
            <a:r>
              <a:rPr lang="en-US" dirty="0" smtClean="0"/>
              <a:t>Will-Would</a:t>
            </a:r>
          </a:p>
          <a:p>
            <a:r>
              <a:rPr lang="en-US" dirty="0" smtClean="0"/>
              <a:t>Shall-Should / would</a:t>
            </a:r>
          </a:p>
          <a:p>
            <a:r>
              <a:rPr lang="en-US" dirty="0" smtClean="0"/>
              <a:t>May-Might</a:t>
            </a:r>
          </a:p>
          <a:p>
            <a:r>
              <a:rPr lang="en-US" dirty="0" smtClean="0"/>
              <a:t>Can-Could</a:t>
            </a:r>
          </a:p>
          <a:p>
            <a:r>
              <a:rPr lang="en-US" dirty="0" smtClean="0"/>
              <a:t>Do / does-Did</a:t>
            </a:r>
          </a:p>
          <a:p>
            <a:r>
              <a:rPr lang="en-US" dirty="0" smtClean="0"/>
              <a:t>Is/am/are-Was / were</a:t>
            </a:r>
          </a:p>
          <a:p>
            <a:r>
              <a:rPr lang="en-US" dirty="0" smtClean="0"/>
              <a:t>Has / have-had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Rule</a:t>
            </a:r>
            <a:r>
              <a:rPr lang="en-US" dirty="0" smtClean="0"/>
              <a:t> for changing historical truths, universal truths, habitual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>Irrespective of the tense of the direct speech, the </a:t>
            </a:r>
            <a:r>
              <a:rPr lang="en-US" b="1" dirty="0"/>
              <a:t>tense of indirect speech will not change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r>
              <a:rPr lang="en-US" dirty="0"/>
              <a:t>Let us see the following examples-</a:t>
            </a:r>
            <a:br>
              <a:rPr lang="en-US" dirty="0"/>
            </a:br>
            <a:endParaRPr lang="en-US" dirty="0"/>
          </a:p>
          <a:p>
            <a:r>
              <a:rPr lang="hi-IN" b="1" dirty="0"/>
              <a:t>टीचर ने मुझे कहा</a:t>
            </a:r>
            <a:r>
              <a:rPr lang="hi-IN" dirty="0"/>
              <a:t>,</a:t>
            </a:r>
            <a:r>
              <a:rPr lang="hi-IN" b="1" dirty="0"/>
              <a:t>"हमने आज़ादी की लड़ाई १९४७ में जीती थी।“</a:t>
            </a:r>
            <a:endParaRPr lang="hi-IN" dirty="0"/>
          </a:p>
          <a:p>
            <a:r>
              <a:rPr lang="hi-IN" b="1" dirty="0"/>
              <a:t>टीचर ने मुझे कहा कि हमने आज़ादी  लड़ाई १९४७ में जीती थी।</a:t>
            </a:r>
            <a:endParaRPr lang="hi-IN" dirty="0"/>
          </a:p>
          <a:p>
            <a:r>
              <a:rPr lang="en-US" dirty="0"/>
              <a:t>Teacher said to me, “We won the freedom struggle in 1947.”</a:t>
            </a:r>
            <a:br>
              <a:rPr lang="en-US" dirty="0"/>
            </a:br>
            <a:endParaRPr lang="en-US" dirty="0"/>
          </a:p>
          <a:p>
            <a:r>
              <a:rPr lang="en-US" dirty="0"/>
              <a:t>Teacher said to me that we won the freedom struggle in 1947.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EXERCISES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 He told me, “My brother wakes up at six every morning.</a:t>
            </a:r>
            <a:br>
              <a:rPr lang="en-US" dirty="0"/>
            </a:br>
            <a:endParaRPr lang="en-US" dirty="0"/>
          </a:p>
          <a:p>
            <a:r>
              <a:rPr lang="en-US" b="1" dirty="0" err="1"/>
              <a:t>उसने</a:t>
            </a:r>
            <a:r>
              <a:rPr lang="en-US" b="1" dirty="0"/>
              <a:t> </a:t>
            </a:r>
            <a:r>
              <a:rPr lang="en-US" b="1" dirty="0" err="1"/>
              <a:t>मुझे</a:t>
            </a:r>
            <a:r>
              <a:rPr lang="en-US" b="1" dirty="0"/>
              <a:t> </a:t>
            </a:r>
            <a:r>
              <a:rPr lang="en-US" b="1" dirty="0" err="1"/>
              <a:t>कहा</a:t>
            </a:r>
            <a:r>
              <a:rPr lang="en-US" b="1" dirty="0"/>
              <a:t> </a:t>
            </a:r>
            <a:r>
              <a:rPr lang="en-US" b="1" dirty="0" err="1"/>
              <a:t>कि</a:t>
            </a:r>
            <a:r>
              <a:rPr lang="en-US" b="1" dirty="0"/>
              <a:t> </a:t>
            </a:r>
            <a:r>
              <a:rPr lang="en-US" b="1" dirty="0" err="1"/>
              <a:t>उसका</a:t>
            </a:r>
            <a:r>
              <a:rPr lang="en-US" b="1" dirty="0"/>
              <a:t> </a:t>
            </a:r>
            <a:r>
              <a:rPr lang="en-US" b="1" dirty="0" err="1"/>
              <a:t>भाई</a:t>
            </a:r>
            <a:r>
              <a:rPr lang="en-US" b="1" dirty="0"/>
              <a:t> </a:t>
            </a:r>
            <a:r>
              <a:rPr lang="en-US" b="1" dirty="0" err="1"/>
              <a:t>हर</a:t>
            </a:r>
            <a:r>
              <a:rPr lang="en-US" b="1" dirty="0"/>
              <a:t> </a:t>
            </a:r>
            <a:r>
              <a:rPr lang="en-US" b="1" dirty="0" err="1"/>
              <a:t>सुबह</a:t>
            </a:r>
            <a:r>
              <a:rPr lang="en-US" b="1" dirty="0"/>
              <a:t> </a:t>
            </a:r>
            <a:r>
              <a:rPr lang="en-US" b="1" dirty="0" err="1"/>
              <a:t>छः</a:t>
            </a:r>
            <a:r>
              <a:rPr lang="en-US" b="1" dirty="0"/>
              <a:t> </a:t>
            </a:r>
            <a:r>
              <a:rPr lang="en-US" b="1" dirty="0" err="1"/>
              <a:t>बजे</a:t>
            </a:r>
            <a:r>
              <a:rPr lang="en-US" b="1" dirty="0"/>
              <a:t> </a:t>
            </a:r>
            <a:r>
              <a:rPr lang="en-US" b="1" dirty="0" err="1"/>
              <a:t>उठता</a:t>
            </a:r>
            <a:r>
              <a:rPr lang="en-US" b="1" dirty="0"/>
              <a:t> </a:t>
            </a:r>
            <a:r>
              <a:rPr lang="en-US" b="1" dirty="0" err="1"/>
              <a:t>है</a:t>
            </a:r>
            <a:r>
              <a:rPr lang="en-US" b="1" dirty="0"/>
              <a:t>।</a:t>
            </a:r>
            <a:endParaRPr lang="en-US" dirty="0"/>
          </a:p>
          <a:p>
            <a:r>
              <a:rPr lang="en-US" dirty="0"/>
              <a:t>He told me that his brother woke up at six every morning.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r>
              <a:rPr lang="en-US" dirty="0"/>
              <a:t>2. Teacher told the boys, “The Earth revolves around the Sun.”</a:t>
            </a:r>
            <a:br>
              <a:rPr lang="en-US" dirty="0"/>
            </a:br>
            <a:endParaRPr lang="en-US" dirty="0"/>
          </a:p>
          <a:p>
            <a:r>
              <a:rPr lang="en-US" b="1" dirty="0" err="1"/>
              <a:t>अध्यापक</a:t>
            </a:r>
            <a:r>
              <a:rPr lang="en-US" b="1" dirty="0"/>
              <a:t> </a:t>
            </a:r>
            <a:r>
              <a:rPr lang="en-US" b="1" dirty="0" err="1"/>
              <a:t>ने</a:t>
            </a:r>
            <a:r>
              <a:rPr lang="en-US" b="1" dirty="0"/>
              <a:t> </a:t>
            </a:r>
            <a:r>
              <a:rPr lang="en-US" b="1" dirty="0" err="1"/>
              <a:t>लड़कों</a:t>
            </a:r>
            <a:r>
              <a:rPr lang="en-US" b="1" dirty="0"/>
              <a:t> </a:t>
            </a:r>
            <a:r>
              <a:rPr lang="en-US" b="1" dirty="0" err="1"/>
              <a:t>से</a:t>
            </a:r>
            <a:r>
              <a:rPr lang="en-US" b="1" dirty="0"/>
              <a:t> </a:t>
            </a:r>
            <a:r>
              <a:rPr lang="en-US" b="1" dirty="0" err="1"/>
              <a:t>कहा</a:t>
            </a:r>
            <a:r>
              <a:rPr lang="en-US" b="1" dirty="0"/>
              <a:t> </a:t>
            </a:r>
            <a:r>
              <a:rPr lang="en-US" b="1" dirty="0" err="1"/>
              <a:t>कि</a:t>
            </a:r>
            <a:r>
              <a:rPr lang="en-US" b="1" dirty="0"/>
              <a:t> </a:t>
            </a:r>
            <a:r>
              <a:rPr lang="en-US" b="1" dirty="0" err="1"/>
              <a:t>पृथ्वी</a:t>
            </a:r>
            <a:r>
              <a:rPr lang="en-US" b="1" dirty="0"/>
              <a:t> </a:t>
            </a:r>
            <a:r>
              <a:rPr lang="en-US" b="1" dirty="0" err="1"/>
              <a:t>सूरज</a:t>
            </a:r>
            <a:r>
              <a:rPr lang="en-US" b="1" dirty="0"/>
              <a:t> </a:t>
            </a:r>
            <a:r>
              <a:rPr lang="en-US" b="1" dirty="0" err="1"/>
              <a:t>के</a:t>
            </a:r>
            <a:r>
              <a:rPr lang="en-US" b="1" dirty="0"/>
              <a:t> </a:t>
            </a:r>
            <a:r>
              <a:rPr lang="en-US" b="1" dirty="0" err="1"/>
              <a:t>चारों</a:t>
            </a:r>
            <a:r>
              <a:rPr lang="en-US" b="1" dirty="0"/>
              <a:t> </a:t>
            </a:r>
            <a:r>
              <a:rPr lang="en-US" b="1" dirty="0" err="1"/>
              <a:t>ओर</a:t>
            </a:r>
            <a:r>
              <a:rPr lang="en-US" b="1" dirty="0"/>
              <a:t> </a:t>
            </a:r>
            <a:r>
              <a:rPr lang="en-US" b="1" dirty="0" err="1"/>
              <a:t>घूमती</a:t>
            </a:r>
            <a:r>
              <a:rPr lang="en-US" b="1" dirty="0"/>
              <a:t> </a:t>
            </a:r>
            <a:r>
              <a:rPr lang="en-US" b="1" dirty="0" err="1"/>
              <a:t>है</a:t>
            </a:r>
            <a:r>
              <a:rPr lang="en-US" b="1" dirty="0"/>
              <a:t>।</a:t>
            </a:r>
            <a:endParaRPr lang="en-US" dirty="0"/>
          </a:p>
          <a:p>
            <a:r>
              <a:rPr lang="en-US" dirty="0"/>
              <a:t>Teacher told the boys that the Earth revolves around the Sun.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r>
              <a:rPr lang="en-US" dirty="0"/>
              <a:t>3. You said to me, “I am working.”</a:t>
            </a:r>
            <a:br>
              <a:rPr lang="en-US" dirty="0"/>
            </a:br>
            <a:endParaRPr lang="en-US" dirty="0"/>
          </a:p>
          <a:p>
            <a:r>
              <a:rPr lang="en-US" b="1" dirty="0" err="1"/>
              <a:t>तुमने</a:t>
            </a:r>
            <a:r>
              <a:rPr lang="en-US" b="1" dirty="0"/>
              <a:t> </a:t>
            </a:r>
            <a:r>
              <a:rPr lang="en-US" b="1" dirty="0" err="1"/>
              <a:t>मुझे</a:t>
            </a:r>
            <a:r>
              <a:rPr lang="en-US" b="1" dirty="0"/>
              <a:t> </a:t>
            </a:r>
            <a:r>
              <a:rPr lang="en-US" b="1" dirty="0" err="1"/>
              <a:t>कहा</a:t>
            </a:r>
            <a:r>
              <a:rPr lang="en-US" b="1" dirty="0"/>
              <a:t> </a:t>
            </a:r>
            <a:r>
              <a:rPr lang="en-US" b="1" dirty="0" err="1"/>
              <a:t>कि</a:t>
            </a:r>
            <a:r>
              <a:rPr lang="en-US" b="1" dirty="0"/>
              <a:t> </a:t>
            </a:r>
            <a:r>
              <a:rPr lang="en-US" b="1" dirty="0" err="1"/>
              <a:t>तुम</a:t>
            </a:r>
            <a:r>
              <a:rPr lang="en-US" b="1" dirty="0"/>
              <a:t> </a:t>
            </a:r>
            <a:r>
              <a:rPr lang="en-US" b="1" dirty="0" err="1"/>
              <a:t>काम</a:t>
            </a:r>
            <a:r>
              <a:rPr lang="en-US" b="1" dirty="0"/>
              <a:t> </a:t>
            </a:r>
            <a:r>
              <a:rPr lang="en-US" b="1" dirty="0" err="1"/>
              <a:t>कर</a:t>
            </a:r>
            <a:r>
              <a:rPr lang="en-US" b="1" dirty="0"/>
              <a:t> </a:t>
            </a:r>
            <a:r>
              <a:rPr lang="en-US" b="1" dirty="0" err="1"/>
              <a:t>रहे</a:t>
            </a:r>
            <a:r>
              <a:rPr lang="en-US" b="1" dirty="0"/>
              <a:t> </a:t>
            </a:r>
            <a:r>
              <a:rPr lang="en-US" b="1" dirty="0" err="1"/>
              <a:t>थे</a:t>
            </a:r>
            <a:r>
              <a:rPr lang="en-US" b="1" dirty="0"/>
              <a:t>।</a:t>
            </a:r>
            <a:endParaRPr lang="en-US" dirty="0"/>
          </a:p>
          <a:p>
            <a:r>
              <a:rPr lang="en-US" dirty="0"/>
              <a:t>You said to me that you were working.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7562"/>
          </a:xfrm>
        </p:spPr>
        <p:txBody>
          <a:bodyPr>
            <a:normAutofit/>
          </a:bodyPr>
          <a:lstStyle/>
          <a:p>
            <a:r>
              <a:rPr lang="en-US" sz="8000" b="1" dirty="0" smtClean="0"/>
              <a:t>THANK YOU</a:t>
            </a:r>
            <a:endParaRPr lang="en-US" sz="8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147</Words>
  <Application>Microsoft Office PowerPoint</Application>
  <PresentationFormat>On-screen Show (4:3)</PresentationFormat>
  <Paragraphs>110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Direct and Indirect Speech </vt:lpstr>
      <vt:lpstr>Slide 2</vt:lpstr>
      <vt:lpstr>INDIRECT SPEECH DEFINITION </vt:lpstr>
      <vt:lpstr>PARTS OF DIRECT AND INDIRECT SPEECH </vt:lpstr>
      <vt:lpstr>Slide 5</vt:lpstr>
      <vt:lpstr>Rules for changing the pronoun</vt:lpstr>
      <vt:lpstr>Slide 7</vt:lpstr>
      <vt:lpstr>Slide 8</vt:lpstr>
      <vt:lpstr>Slide 9</vt:lpstr>
      <vt:lpstr>Rules for changing the tense</vt:lpstr>
      <vt:lpstr>Slide 11</vt:lpstr>
      <vt:lpstr>Rules for changing the Auxiliary verbs</vt:lpstr>
      <vt:lpstr>Rule for changing historical truths, universal truths, habitual facts</vt:lpstr>
      <vt:lpstr>EXERCISES </vt:lpstr>
      <vt:lpstr>THANK YOU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 and Indirect Speech</dc:title>
  <dc:creator>ASUS</dc:creator>
  <cp:lastModifiedBy>ASUS</cp:lastModifiedBy>
  <cp:revision>4</cp:revision>
  <dcterms:created xsi:type="dcterms:W3CDTF">2020-03-30T07:10:12Z</dcterms:created>
  <dcterms:modified xsi:type="dcterms:W3CDTF">2020-03-30T07:36:54Z</dcterms:modified>
</cp:coreProperties>
</file>